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774"/>
    <a:srgbClr val="4F71BD"/>
    <a:srgbClr val="4264B0"/>
    <a:srgbClr val="640064"/>
    <a:srgbClr val="00A5CC"/>
    <a:srgbClr val="00B0DA"/>
    <a:srgbClr val="00CCFF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4" d="100"/>
          <a:sy n="64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C5749-7222-4318-8449-B5D34F098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5FD8DD-F525-4E0E-A8B3-56B7B3D074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61779-4B2C-4144-820F-7309BE6DC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0F8CE-3B4E-451D-AED5-278A725D89D7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84C99-C893-45E7-839B-275F02882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E7A65-DC21-4C00-8573-38624A48F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7A18-9CED-4A23-9440-2F54148CD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466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01EE4-B5D1-4AED-B869-45ADBCD07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064927-CDB1-4438-9E80-8DD6FB9602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8696DD-6788-4A7C-AED7-36E0768DD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0F8CE-3B4E-451D-AED5-278A725D89D7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6B611-4F45-412D-896F-88C004D2C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CDB99E-C142-494E-840A-CED40B5F3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7A18-9CED-4A23-9440-2F54148CD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110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B23A5E-6B09-4467-94D3-B5B43DC9A2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A6630D-CDCA-4788-B4C3-A9D7F4C13F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E7CB0-9E16-4A5A-B4A0-4220D547D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0F8CE-3B4E-451D-AED5-278A725D89D7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372F3-7AE6-4655-BB3D-328E31B39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93AC4-56A9-47F4-A65C-F5A75E98D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7A18-9CED-4A23-9440-2F54148CD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296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AB607-D232-4DB0-90D7-EE44744C6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DD37E-6889-4C72-887F-6DC05547E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F7A9C-D29A-44E8-97E3-62DBA3C00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0F8CE-3B4E-451D-AED5-278A725D89D7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1B029-8329-49C2-BFD9-3C23BD9DE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339BA-2AC9-4EBC-BD2B-2BE2E17DC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7A18-9CED-4A23-9440-2F54148CD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968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49935-9F52-434C-B8C7-78793AE50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17E00-2F97-4D68-80D0-CC2F919F8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B3456-698B-42D9-B1FA-108193A68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0F8CE-3B4E-451D-AED5-278A725D89D7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8512D-B8F5-4E44-8889-B47676322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97807-2D63-45C9-83F0-871E0E669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7A18-9CED-4A23-9440-2F54148CD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752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45BD5-7AC3-470E-879C-D357CE872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7DE23-8F77-400D-A7BD-F6D8F97938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A93889-7B1E-4FBB-BD08-27AF3C1464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3A3910-AD08-4870-B7DF-221CF3DCE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0F8CE-3B4E-451D-AED5-278A725D89D7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B5A03B-5799-4493-A83B-9E9935DC6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CA2E0-D4BC-431A-AAE4-9BB6BDC9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7A18-9CED-4A23-9440-2F54148CD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240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59480-4206-4B4B-A31C-44BA1AC03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FAEEE-43D9-4481-8963-D4CA6EF3A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C5EC42-6DC2-4635-B705-84AFA89ADB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AA7E02-A72A-4447-BEF8-8911A609A1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81BE7A-037D-484C-B738-E6FFA768F1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F3428E-0B42-4C66-905A-F389AFA1E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0F8CE-3B4E-451D-AED5-278A725D89D7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ED1EFF-49B3-4CFB-A8E6-A68A93BE6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B4851A-3E9B-4D8D-AE0D-CD79C1F5E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7A18-9CED-4A23-9440-2F54148CD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739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E225-8E07-4A65-A461-C2B69720D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7C7883-B4D1-4651-AA9C-3601E1C61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0F8CE-3B4E-451D-AED5-278A725D89D7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6428B2-73DE-4C74-87F1-FE2AE8C19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717923-AD11-4DD7-9189-CC89038B0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7A18-9CED-4A23-9440-2F54148CD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254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0DA665-CCB9-446A-BDF0-2F7425267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0F8CE-3B4E-451D-AED5-278A725D89D7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AE4276-004D-4E79-90A9-1FF600CCB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98CA59-89AA-45FC-83B4-6DD46D483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7A18-9CED-4A23-9440-2F54148CD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901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C1A10-3CAA-4D9B-AC80-01016F58C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DE765-F687-4901-B4FC-8B9C07BF0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2B450F-5B0D-438A-B848-BFA06FC7EA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B3E61A-7C9D-4BFC-88AA-82FF5C64D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0F8CE-3B4E-451D-AED5-278A725D89D7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6E2E08-CEC9-4712-BFBC-7EF7EFC43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192497-5409-4935-BAFE-63501C1B6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7A18-9CED-4A23-9440-2F54148CD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335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A511F-E4A4-4EDA-A423-275F7EF8A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47155B-99E2-47A4-8D7E-F3FFCBD4DC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CD0240-1064-4841-BB3C-FE3BFAEAA6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CDE7A5-94CA-4E3D-868B-2889AE80A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0F8CE-3B4E-451D-AED5-278A725D89D7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C491D-F41C-4386-813E-87C645F90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CFD88F-DC37-4AF3-9316-2B73BE23D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37A18-9CED-4A23-9440-2F54148CD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06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1630BA-8BA1-4D92-937C-6E3F0AD6E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98B65F-4EB2-4FD8-883F-6EFFE9B2D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3F68D-02C7-4DA8-8994-C57867E43C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0F8CE-3B4E-451D-AED5-278A725D89D7}" type="datetimeFigureOut">
              <a:rPr lang="en-GB" smtClean="0"/>
              <a:t>10/12/2021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02272-E76A-4B9A-B587-CB83F8C900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1BDA7-F793-4771-B6BD-5691E3EEB9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37A18-9CED-4A23-9440-2F54148CD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63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hyperlink" Target="https://www.iadr.org/2022iags/abstract--session-proposals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83416823-3044-4356-B121-436883312D14}"/>
              </a:ext>
            </a:extLst>
          </p:cNvPr>
          <p:cNvSpPr/>
          <p:nvPr/>
        </p:nvSpPr>
        <p:spPr>
          <a:xfrm>
            <a:off x="580445" y="500932"/>
            <a:ext cx="11044362" cy="56934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Isosceles Triangle 10">
            <a:extLst>
              <a:ext uri="{FF2B5EF4-FFF2-40B4-BE49-F238E27FC236}">
                <a16:creationId xmlns:a16="http://schemas.microsoft.com/office/drawing/2014/main" id="{E72E86DE-4B44-48A3-8A03-D827913DEA73}"/>
              </a:ext>
            </a:extLst>
          </p:cNvPr>
          <p:cNvSpPr/>
          <p:nvPr/>
        </p:nvSpPr>
        <p:spPr>
          <a:xfrm rot="16200000" flipV="1">
            <a:off x="1451110" y="-1451116"/>
            <a:ext cx="6488267" cy="939049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1" name="Isosceles Triangle 10">
            <a:extLst>
              <a:ext uri="{FF2B5EF4-FFF2-40B4-BE49-F238E27FC236}">
                <a16:creationId xmlns:a16="http://schemas.microsoft.com/office/drawing/2014/main" id="{14AE0B57-5427-4639-A793-8A4709F2EB46}"/>
              </a:ext>
            </a:extLst>
          </p:cNvPr>
          <p:cNvSpPr/>
          <p:nvPr/>
        </p:nvSpPr>
        <p:spPr>
          <a:xfrm rot="16200000">
            <a:off x="6773053" y="-1464923"/>
            <a:ext cx="3962191" cy="68712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0070C0">
              <a:alpha val="61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7" name="Isosceles Triangle 10">
            <a:extLst>
              <a:ext uri="{FF2B5EF4-FFF2-40B4-BE49-F238E27FC236}">
                <a16:creationId xmlns:a16="http://schemas.microsoft.com/office/drawing/2014/main" id="{911A046C-08D6-4977-A17E-040D359814A8}"/>
              </a:ext>
            </a:extLst>
          </p:cNvPr>
          <p:cNvSpPr/>
          <p:nvPr/>
        </p:nvSpPr>
        <p:spPr>
          <a:xfrm rot="16200000" flipH="1">
            <a:off x="6957929" y="1623932"/>
            <a:ext cx="3607067" cy="686107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00A5CC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0727A6E-88D1-422F-AA69-BE2AC6BF69C6}"/>
              </a:ext>
            </a:extLst>
          </p:cNvPr>
          <p:cNvSpPr txBox="1"/>
          <p:nvPr/>
        </p:nvSpPr>
        <p:spPr>
          <a:xfrm>
            <a:off x="318543" y="197852"/>
            <a:ext cx="11568163" cy="61247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GB" sz="1000" dirty="0"/>
          </a:p>
          <a:p>
            <a:pPr algn="ctr"/>
            <a:endParaRPr lang="en-GB" sz="1700" b="1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GB" sz="105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GB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54EFFCC-C9C5-43FA-80C2-4C89D5B5D2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96" b="5214"/>
          <a:stretch/>
        </p:blipFill>
        <p:spPr>
          <a:xfrm>
            <a:off x="4996933" y="5442796"/>
            <a:ext cx="1889310" cy="730776"/>
          </a:xfrm>
          <a:prstGeom prst="rect">
            <a:avLst/>
          </a:prstGeom>
        </p:spPr>
      </p:pic>
      <p:sp>
        <p:nvSpPr>
          <p:cNvPr id="30" name="Isosceles Triangle 10">
            <a:extLst>
              <a:ext uri="{FF2B5EF4-FFF2-40B4-BE49-F238E27FC236}">
                <a16:creationId xmlns:a16="http://schemas.microsoft.com/office/drawing/2014/main" id="{842C49F7-1772-49C3-80F9-6668CEBA261B}"/>
              </a:ext>
            </a:extLst>
          </p:cNvPr>
          <p:cNvSpPr/>
          <p:nvPr/>
        </p:nvSpPr>
        <p:spPr>
          <a:xfrm rot="16200000" flipH="1" flipV="1">
            <a:off x="2897108" y="2096310"/>
            <a:ext cx="1870836" cy="76650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006699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32" name="Picture 31" descr="Text, logo&#10;&#10;Description automatically generated">
            <a:extLst>
              <a:ext uri="{FF2B5EF4-FFF2-40B4-BE49-F238E27FC236}">
                <a16:creationId xmlns:a16="http://schemas.microsoft.com/office/drawing/2014/main" id="{F98718B6-0434-4809-A277-1A97AEB3AE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862" y="5502303"/>
            <a:ext cx="2083387" cy="1120115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F1B8403F-0A28-4687-B931-E612E2A6CDD0}"/>
              </a:ext>
            </a:extLst>
          </p:cNvPr>
          <p:cNvSpPr txBox="1"/>
          <p:nvPr/>
        </p:nvSpPr>
        <p:spPr>
          <a:xfrm>
            <a:off x="1939186" y="3738439"/>
            <a:ext cx="498344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700" dirty="0">
                <a:solidFill>
                  <a:srgbClr val="007774"/>
                </a:solidFill>
              </a:rPr>
              <a:t>Please note that to apply for the scholarship, your abstract must be accepted for presentation at the IADR general meeting </a:t>
            </a:r>
          </a:p>
          <a:p>
            <a:pPr algn="ctr"/>
            <a:endParaRPr lang="en-GB" sz="700" dirty="0">
              <a:solidFill>
                <a:srgbClr val="640064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7452F1B7-19DD-4E8E-9753-A9A7B3FCF8E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2978" t="42899" r="56873" b="25786"/>
          <a:stretch/>
        </p:blipFill>
        <p:spPr>
          <a:xfrm>
            <a:off x="10573789" y="4749491"/>
            <a:ext cx="279006" cy="243930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973E6AAD-4B2E-4452-BEA6-A813480F7C4D}"/>
              </a:ext>
            </a:extLst>
          </p:cNvPr>
          <p:cNvSpPr txBox="1"/>
          <p:nvPr/>
        </p:nvSpPr>
        <p:spPr>
          <a:xfrm>
            <a:off x="8194548" y="3782051"/>
            <a:ext cx="3222063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500" dirty="0">
                <a:solidFill>
                  <a:srgbClr val="007774"/>
                </a:solidFill>
              </a:rPr>
              <a:t>2022 IADR/APR General Session &amp; Exhibition, June 20-25, 2022 </a:t>
            </a:r>
          </a:p>
          <a:p>
            <a:pPr algn="ctr"/>
            <a:r>
              <a:rPr lang="en-GB" sz="1500" dirty="0">
                <a:solidFill>
                  <a:srgbClr val="007774"/>
                </a:solidFill>
              </a:rPr>
              <a:t>Chengdu, China &amp; Online </a:t>
            </a:r>
          </a:p>
          <a:p>
            <a:pPr algn="ctr"/>
            <a:r>
              <a:rPr lang="en-GB" sz="1500" b="1" dirty="0">
                <a:solidFill>
                  <a:srgbClr val="007774"/>
                </a:solidFill>
              </a:rPr>
              <a:t>Deadline for abstract submission: January 17, 2022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332D680-2517-48CC-8578-8F87277039C3}"/>
              </a:ext>
            </a:extLst>
          </p:cNvPr>
          <p:cNvSpPr txBox="1"/>
          <p:nvPr/>
        </p:nvSpPr>
        <p:spPr>
          <a:xfrm>
            <a:off x="5111101" y="4968550"/>
            <a:ext cx="65079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tx2">
                    <a:lumMod val="75000"/>
                  </a:schemeClr>
                </a:solidFill>
                <a:hlinkClick r:id="rId5"/>
              </a:rPr>
              <a:t>https://www.iadr.org/2022iags/abstract--session-proposals#</a:t>
            </a:r>
            <a:r>
              <a:rPr lang="en-GB" sz="1100" dirty="0">
                <a:solidFill>
                  <a:schemeClr val="tx2">
                    <a:lumMod val="75000"/>
                  </a:schemeClr>
                </a:solidFill>
              </a:rPr>
              <a:t>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B870CC-2224-467A-A585-4AEC2122389F}"/>
              </a:ext>
            </a:extLst>
          </p:cNvPr>
          <p:cNvSpPr txBox="1"/>
          <p:nvPr/>
        </p:nvSpPr>
        <p:spPr>
          <a:xfrm>
            <a:off x="1663266" y="736941"/>
            <a:ext cx="88787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700" b="1" dirty="0">
                <a:solidFill>
                  <a:srgbClr val="4264B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Smile </a:t>
            </a:r>
            <a:r>
              <a:rPr lang="en-GB" sz="2700" b="1" dirty="0">
                <a:solidFill>
                  <a:srgbClr val="4264B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Train travel </a:t>
            </a:r>
            <a:r>
              <a:rPr lang="en-GB" sz="2700" b="1" dirty="0">
                <a:solidFill>
                  <a:srgbClr val="4264B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scholarships for young researchers from LMICs</a:t>
            </a:r>
            <a:r>
              <a:rPr lang="en-GB" sz="1700" b="1" baseline="30000" dirty="0">
                <a:solidFill>
                  <a:srgbClr val="4264B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</a:t>
            </a:r>
            <a:r>
              <a:rPr lang="en-GB" sz="2700" b="1" baseline="30000" dirty="0">
                <a:solidFill>
                  <a:srgbClr val="4264B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2700" b="1" dirty="0">
                <a:solidFill>
                  <a:srgbClr val="4264B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working on oral health inequalities</a:t>
            </a:r>
            <a:endParaRPr lang="en-GB" sz="2700" b="1" dirty="0">
              <a:solidFill>
                <a:srgbClr val="4264B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CEC770E-F92D-4DEE-92DE-5B8635FB7A32}"/>
              </a:ext>
            </a:extLst>
          </p:cNvPr>
          <p:cNvSpPr txBox="1"/>
          <p:nvPr/>
        </p:nvSpPr>
        <p:spPr>
          <a:xfrm>
            <a:off x="1260374" y="2021792"/>
            <a:ext cx="63410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640064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GOHIRN is very happy to announce that </a:t>
            </a:r>
            <a:r>
              <a:rPr lang="en-GB" b="1" dirty="0">
                <a:solidFill>
                  <a:srgbClr val="640064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Smile Train </a:t>
            </a:r>
            <a:r>
              <a:rPr lang="en-GB" dirty="0">
                <a:solidFill>
                  <a:srgbClr val="640064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will provide </a:t>
            </a:r>
            <a:r>
              <a:rPr lang="en-GB" b="1" dirty="0">
                <a:solidFill>
                  <a:srgbClr val="640064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10 travel scholarships of US$2,000 each </a:t>
            </a:r>
            <a:r>
              <a:rPr lang="en-GB" dirty="0">
                <a:solidFill>
                  <a:srgbClr val="640064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for GOHIRN members from LMICs</a:t>
            </a:r>
            <a:r>
              <a:rPr lang="en-GB" baseline="30000" dirty="0">
                <a:solidFill>
                  <a:srgbClr val="640064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*</a:t>
            </a:r>
            <a:r>
              <a:rPr lang="en-GB" dirty="0">
                <a:solidFill>
                  <a:srgbClr val="640064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to attend the next IADR general meeting. </a:t>
            </a:r>
            <a:r>
              <a:rPr lang="en-GB" sz="1700" dirty="0">
                <a:solidFill>
                  <a:srgbClr val="640064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Those who are not current IADR/GOHIRN members are also eligible </a:t>
            </a:r>
          </a:p>
          <a:p>
            <a:pPr algn="ctr"/>
            <a:r>
              <a:rPr lang="en-GB" sz="1700" dirty="0">
                <a:solidFill>
                  <a:srgbClr val="640064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as IADR membership costs will be covered as well!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5BE59E8-A009-40A2-9D22-2AC900E216E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94548" y="1883719"/>
            <a:ext cx="2249619" cy="1152244"/>
          </a:xfrm>
          <a:prstGeom prst="rect">
            <a:avLst/>
          </a:prstGeom>
        </p:spPr>
      </p:pic>
      <p:pic>
        <p:nvPicPr>
          <p:cNvPr id="7" name="Picture 6" descr="A picture containing water, outdoor, river, night&#10;&#10;Description automatically generated">
            <a:extLst>
              <a:ext uri="{FF2B5EF4-FFF2-40B4-BE49-F238E27FC236}">
                <a16:creationId xmlns:a16="http://schemas.microsoft.com/office/drawing/2014/main" id="{CBDD562C-5D3B-4993-A785-49FF8B7D6998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861" b="6927"/>
          <a:stretch/>
        </p:blipFill>
        <p:spPr>
          <a:xfrm>
            <a:off x="8597198" y="2658825"/>
            <a:ext cx="2334379" cy="1038455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4FFC4120-9A66-464F-8CE6-3C72C9368BE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981069" y="5440855"/>
            <a:ext cx="1694281" cy="734188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33FCFAA0-81C6-407C-9F22-004FDD2EFE1A}"/>
              </a:ext>
            </a:extLst>
          </p:cNvPr>
          <p:cNvSpPr txBox="1"/>
          <p:nvPr/>
        </p:nvSpPr>
        <p:spPr>
          <a:xfrm>
            <a:off x="5638822" y="6081125"/>
            <a:ext cx="62058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*Low and Middle Income Countries</a:t>
            </a:r>
          </a:p>
        </p:txBody>
      </p:sp>
    </p:spTree>
    <p:extLst>
      <p:ext uri="{BB962C8B-B14F-4D97-AF65-F5344CB8AC3E}">
        <p14:creationId xmlns:p14="http://schemas.microsoft.com/office/powerpoint/2010/main" val="713887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</TotalTime>
  <Words>138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 GH</dc:creator>
  <cp:lastModifiedBy>Anthony Jones</cp:lastModifiedBy>
  <cp:revision>48</cp:revision>
  <dcterms:created xsi:type="dcterms:W3CDTF">2021-09-06T16:19:47Z</dcterms:created>
  <dcterms:modified xsi:type="dcterms:W3CDTF">2021-12-10T20:27:50Z</dcterms:modified>
</cp:coreProperties>
</file>